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2" r:id="rId5"/>
    <p:sldId id="263" r:id="rId6"/>
    <p:sldId id="264" r:id="rId7"/>
    <p:sldId id="267" r:id="rId8"/>
    <p:sldId id="268" r:id="rId9"/>
    <p:sldId id="269" r:id="rId10"/>
    <p:sldId id="273" r:id="rId11"/>
    <p:sldId id="270" r:id="rId12"/>
    <p:sldId id="271" r:id="rId13"/>
    <p:sldId id="272" r:id="rId14"/>
    <p:sldId id="274" r:id="rId15"/>
    <p:sldId id="275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25" d="100"/>
          <a:sy n="125" d="100"/>
        </p:scale>
        <p:origin x="-504" y="-4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Solving Multi-Step Inequalities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3 Lesson 4</a:t>
            </a:r>
            <a:endParaRPr lang="en-US" dirty="0"/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MULTI-STEP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SOLVING MULTI-STEP INEQUALITIES</a:t>
            </a:r>
            <a:endParaRPr lang="en-US" sz="2400" dirty="0">
              <a:solidFill>
                <a:srgbClr val="0070C0"/>
              </a:solidFill>
            </a:endParaRPr>
          </a:p>
          <a:p>
            <a:pPr marL="0" lvl="0" indent="0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B. </a:t>
            </a:r>
            <a:r>
              <a:rPr lang="en-US" sz="2400" b="1" dirty="0">
                <a:solidFill>
                  <a:srgbClr val="0070C0"/>
                </a:solidFill>
              </a:rPr>
              <a:t>Variables on both side of the inequality</a:t>
            </a:r>
            <a:r>
              <a:rPr lang="en-US" sz="2400" dirty="0"/>
              <a:t>: Gather the variables on one side and the Constants on the other side.</a:t>
            </a: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60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MULTI-STEP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3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4986577"/>
                  </p:ext>
                </p:extLst>
              </p:nvPr>
            </p:nvGraphicFramePr>
            <p:xfrm>
              <a:off x="304800" y="1200150"/>
              <a:ext cx="8686800" cy="914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474720"/>
                    <a:gridCol w="548640"/>
                    <a:gridCol w="4114800"/>
                  </a:tblGrid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4986577"/>
                  </p:ext>
                </p:extLst>
              </p:nvPr>
            </p:nvGraphicFramePr>
            <p:xfrm>
              <a:off x="304800" y="1200150"/>
              <a:ext cx="8686800" cy="914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474720"/>
                    <a:gridCol w="548640"/>
                    <a:gridCol w="4114800"/>
                  </a:tblGrid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789" t="-1333" r="-134211" b="-11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11111" t="-1333" b="-117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789" t="-101333" r="-134211" b="-1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11111" t="-101333" b="-17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7170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MULTI-STEP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3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1859280" y="4171950"/>
            <a:ext cx="1188720" cy="73152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248400" y="3105150"/>
            <a:ext cx="11430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99554950"/>
                  </p:ext>
                </p:extLst>
              </p:nvPr>
            </p:nvGraphicFramePr>
            <p:xfrm>
              <a:off x="304800" y="1200150"/>
              <a:ext cx="8373618" cy="358813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550416"/>
                    <a:gridCol w="274320"/>
                    <a:gridCol w="1737360"/>
                    <a:gridCol w="548640"/>
                    <a:gridCol w="1588516"/>
                    <a:gridCol w="384810"/>
                    <a:gridCol w="1740916"/>
                  </a:tblGrid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 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99554950"/>
                  </p:ext>
                </p:extLst>
              </p:nvPr>
            </p:nvGraphicFramePr>
            <p:xfrm>
              <a:off x="304800" y="1200150"/>
              <a:ext cx="8373618" cy="358813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550416"/>
                    <a:gridCol w="274320"/>
                    <a:gridCol w="1737360"/>
                    <a:gridCol w="548640"/>
                    <a:gridCol w="1588516"/>
                    <a:gridCol w="384810"/>
                    <a:gridCol w="1740916"/>
                  </a:tblGrid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433" t="-1333" r="-405512" b="-6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64444" t="-1333" r="-2188889" b="-6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014" t="-1333" r="-244406" b="-6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94231" t="-1333" r="-134231" b="-6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26984" t="-1333" r="-453968" b="-6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80420" t="-1333" b="-685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433" t="-101333" r="-405512" b="-5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64444" t="-101333" r="-2188889" b="-5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014" t="-101333" r="-244406" b="-5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94231" t="-101333" r="-134231" b="-5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26984" t="-101333" r="-453968" b="-5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80420" t="-101333" b="-585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433" t="-201333" r="-405512" b="-4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64444" t="-201333" r="-2188889" b="-4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014" t="-201333" r="-244406" b="-4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94231" t="-201333" r="-134231" b="-4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26984" t="-201333" r="-453968" b="-4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80420" t="-201333" b="-485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433" t="-301333" r="-405512" b="-3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64444" t="-301333" r="-2188889" b="-3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014" t="-301333" r="-244406" b="-3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94231" t="-301333" r="-134231" b="-3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26984" t="-301333" r="-453968" b="-3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80420" t="-301333" b="-385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433" t="-401333" r="-405512" b="-2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64444" t="-401333" r="-2188889" b="-2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014" t="-401333" r="-244406" b="-2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94231" t="-401333" r="-134231" b="-2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26984" t="-401333" r="-453968" b="-28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80420" t="-401333" b="-285333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433" t="-315966" r="-405512" b="-798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64444" t="-315966" r="-2188889" b="-798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014" t="-315966" r="-244406" b="-798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570611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433" t="-526596" r="-405512" b="-10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64444" t="-526596" r="-2188889" b="-10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014" t="-526596" r="-244406" b="-10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14384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MULTI-STEP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3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2057400" y="4293870"/>
            <a:ext cx="1005840" cy="64008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943600" y="4293870"/>
            <a:ext cx="1280160" cy="64008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88790598"/>
                  </p:ext>
                </p:extLst>
              </p:nvPr>
            </p:nvGraphicFramePr>
            <p:xfrm>
              <a:off x="304800" y="1200150"/>
              <a:ext cx="8617838" cy="37490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545272"/>
                    <a:gridCol w="384810"/>
                    <a:gridCol w="1550416"/>
                    <a:gridCol w="548640"/>
                    <a:gridCol w="1580197"/>
                    <a:gridCol w="441960"/>
                    <a:gridCol w="2017903"/>
                  </a:tblGrid>
                  <a:tr h="4114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US" sz="18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114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US" sz="18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114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US" sz="18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𝟒𝟎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114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US" sz="18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𝟒𝟎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114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US" sz="18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𝟒𝟎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114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𝟒𝟎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US" sz="18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𝟒𝟎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𝟒𝟎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𝟒𝟓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US" sz="18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𝟏𝟓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US" sz="18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88790598"/>
                  </p:ext>
                </p:extLst>
              </p:nvPr>
            </p:nvGraphicFramePr>
            <p:xfrm>
              <a:off x="304800" y="1200150"/>
              <a:ext cx="8617838" cy="37490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545272"/>
                    <a:gridCol w="384810"/>
                    <a:gridCol w="1550416"/>
                    <a:gridCol w="548640"/>
                    <a:gridCol w="1580197"/>
                    <a:gridCol w="441960"/>
                    <a:gridCol w="2017903"/>
                  </a:tblGrid>
                  <a:tr h="4114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433" t="-1471" r="-421260" b="-804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46032" t="-1471" r="-1598413" b="-804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0236" t="-1471" r="-296457" b="-804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89961" t="-1471" r="-155985" b="-804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83562" t="-1471" r="-453425" b="-804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27190" t="-1471" b="-804412"/>
                          </a:stretch>
                        </a:blipFill>
                      </a:tcPr>
                    </a:tc>
                  </a:tr>
                  <a:tr h="4114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433" t="-102985" r="-421260" b="-7164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46032" t="-102985" r="-1598413" b="-7164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0236" t="-102985" r="-296457" b="-7164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89961" t="-102985" r="-155985" b="-7164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83562" t="-102985" r="-453425" b="-7164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27190" t="-102985" b="-716418"/>
                          </a:stretch>
                        </a:blipFill>
                      </a:tcPr>
                    </a:tc>
                  </a:tr>
                  <a:tr h="4114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433" t="-200000" r="-421260" b="-6058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46032" t="-200000" r="-1598413" b="-6058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0236" t="-200000" r="-296457" b="-6058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89961" t="-200000" r="-155985" b="-6058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83562" t="-200000" r="-453425" b="-6058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27190" t="-200000" b="-605882"/>
                          </a:stretch>
                        </a:blipFill>
                      </a:tcPr>
                    </a:tc>
                  </a:tr>
                  <a:tr h="4114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433" t="-304478" r="-421260" b="-5149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46032" t="-304478" r="-1598413" b="-5149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0236" t="-304478" r="-296457" b="-5149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89961" t="-304478" r="-155985" b="-5149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83562" t="-304478" r="-453425" b="-5149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27190" t="-304478" b="-514925"/>
                          </a:stretch>
                        </a:blipFill>
                      </a:tcPr>
                    </a:tc>
                  </a:tr>
                  <a:tr h="4114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433" t="-398529" r="-421260" b="-4073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46032" t="-398529" r="-1598413" b="-4073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0236" t="-398529" r="-296457" b="-4073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89961" t="-398529" r="-155985" b="-4073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83562" t="-398529" r="-453425" b="-4073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27190" t="-398529" b="-407353"/>
                          </a:stretch>
                        </a:blipFill>
                      </a:tcPr>
                    </a:tc>
                  </a:tr>
                  <a:tr h="4114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433" t="-505970" r="-421260" b="-3134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46032" t="-505970" r="-1598413" b="-3134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0236" t="-505970" r="-296457" b="-3134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89961" t="-505970" r="-155985" b="-3134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83562" t="-505970" r="-453425" b="-3134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27190" t="-505970" b="-313433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433" t="-386667" r="-42126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46032" t="-386667" r="-1598413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0236" t="-386667" r="-29645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89961" t="-386667" r="-155985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83562" t="-386667" r="-453425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27190" t="-386667" b="-100000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433" t="-486667" r="-421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46032" t="-486667" r="-15984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0236" t="-486667" r="-2964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89961" t="-486667" r="-1559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83562" t="-486667" r="-4534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27190" t="-486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33774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MULTI-STEP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4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Write, solve and graph each inequality.</a:t>
            </a: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633311"/>
              </p:ext>
            </p:extLst>
          </p:nvPr>
        </p:nvGraphicFramePr>
        <p:xfrm>
          <a:off x="228600" y="1200150"/>
          <a:ext cx="8839200" cy="1188720"/>
        </p:xfrm>
        <a:graphic>
          <a:graphicData uri="http://schemas.openxmlformats.org/drawingml/2006/table">
            <a:tbl>
              <a:tblPr firstRow="1" firstCol="1" bandRow="1"/>
              <a:tblGrid>
                <a:gridCol w="8839200"/>
              </a:tblGrid>
              <a:tr h="4572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Three times a number minus eighteen is at least five times the number plus twenty.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42" name="Group 41"/>
          <p:cNvGrpSpPr/>
          <p:nvPr/>
        </p:nvGrpSpPr>
        <p:grpSpPr>
          <a:xfrm>
            <a:off x="1371600" y="1686362"/>
            <a:ext cx="6400800" cy="768096"/>
            <a:chOff x="1255414" y="173903"/>
            <a:chExt cx="3199765" cy="381199"/>
          </a:xfrm>
        </p:grpSpPr>
        <p:cxnSp>
          <p:nvCxnSpPr>
            <p:cNvPr id="46" name="Straight Connector 45"/>
            <p:cNvCxnSpPr/>
            <p:nvPr/>
          </p:nvCxnSpPr>
          <p:spPr>
            <a:xfrm>
              <a:off x="1255414" y="274787"/>
              <a:ext cx="3199765" cy="0"/>
            </a:xfrm>
            <a:prstGeom prst="line">
              <a:avLst/>
            </a:prstGeom>
            <a:ln w="19050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2854976" y="179618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3083576" y="178983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3315986" y="173903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3540776" y="178983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3771916" y="181523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4002421" y="182793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4226576" y="179618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 Box 225"/>
            <p:cNvSpPr txBox="1"/>
            <p:nvPr/>
          </p:nvSpPr>
          <p:spPr>
            <a:xfrm>
              <a:off x="3744535" y="365387"/>
              <a:ext cx="44886" cy="18217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14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5" name="Text Box 225"/>
            <p:cNvSpPr txBox="1"/>
            <p:nvPr/>
          </p:nvSpPr>
          <p:spPr>
            <a:xfrm>
              <a:off x="3975029" y="367291"/>
              <a:ext cx="44886" cy="18217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 sz="14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6" name="Text Box 225"/>
            <p:cNvSpPr txBox="1"/>
            <p:nvPr/>
          </p:nvSpPr>
          <p:spPr>
            <a:xfrm>
              <a:off x="4199271" y="363724"/>
              <a:ext cx="44886" cy="18217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 sz="14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7" name="Text Box 225"/>
            <p:cNvSpPr txBox="1"/>
            <p:nvPr/>
          </p:nvSpPr>
          <p:spPr>
            <a:xfrm>
              <a:off x="3493086" y="364118"/>
              <a:ext cx="71106" cy="18217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14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8" name="Text Box 225"/>
            <p:cNvSpPr txBox="1"/>
            <p:nvPr/>
          </p:nvSpPr>
          <p:spPr>
            <a:xfrm>
              <a:off x="3268307" y="359675"/>
              <a:ext cx="71106" cy="18217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 sz="14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9" name="Text Box 225"/>
            <p:cNvSpPr txBox="1"/>
            <p:nvPr/>
          </p:nvSpPr>
          <p:spPr>
            <a:xfrm>
              <a:off x="3010905" y="363320"/>
              <a:ext cx="111103" cy="18261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 sz="14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0" name="Text Box 225"/>
            <p:cNvSpPr txBox="1"/>
            <p:nvPr/>
          </p:nvSpPr>
          <p:spPr>
            <a:xfrm>
              <a:off x="2781716" y="363954"/>
              <a:ext cx="111103" cy="18217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 dirty="0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-16</a:t>
              </a:r>
              <a:endParaRPr lang="en-U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1" name="Straight Connector 60"/>
            <p:cNvCxnSpPr/>
            <p:nvPr/>
          </p:nvCxnSpPr>
          <p:spPr>
            <a:xfrm>
              <a:off x="2397776" y="184698"/>
              <a:ext cx="0" cy="18161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2630186" y="179618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 Box 225"/>
            <p:cNvSpPr txBox="1"/>
            <p:nvPr/>
          </p:nvSpPr>
          <p:spPr>
            <a:xfrm>
              <a:off x="2555282" y="369516"/>
              <a:ext cx="111103" cy="18261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-20</a:t>
              </a:r>
              <a:endParaRPr lang="en-US" sz="14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4" name="Text Box 225"/>
            <p:cNvSpPr txBox="1"/>
            <p:nvPr/>
          </p:nvSpPr>
          <p:spPr>
            <a:xfrm>
              <a:off x="2324188" y="373369"/>
              <a:ext cx="111103" cy="18173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-24</a:t>
              </a:r>
              <a:endParaRPr lang="en-US" sz="14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5" name="Straight Connector 64"/>
            <p:cNvCxnSpPr/>
            <p:nvPr/>
          </p:nvCxnSpPr>
          <p:spPr>
            <a:xfrm>
              <a:off x="1481498" y="183316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710098" y="182681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1942508" y="177601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2167298" y="182681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2397803" y="185221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 Box 225"/>
            <p:cNvSpPr txBox="1"/>
            <p:nvPr/>
          </p:nvSpPr>
          <p:spPr>
            <a:xfrm>
              <a:off x="2091800" y="372055"/>
              <a:ext cx="111103" cy="18173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-28</a:t>
              </a:r>
              <a:endParaRPr lang="en-US" sz="14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1" name="Text Box 225"/>
            <p:cNvSpPr txBox="1"/>
            <p:nvPr/>
          </p:nvSpPr>
          <p:spPr>
            <a:xfrm>
              <a:off x="1867055" y="367613"/>
              <a:ext cx="111103" cy="18173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-32</a:t>
              </a:r>
              <a:endParaRPr lang="en-US" sz="14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2" name="Text Box 225"/>
            <p:cNvSpPr txBox="1"/>
            <p:nvPr/>
          </p:nvSpPr>
          <p:spPr>
            <a:xfrm>
              <a:off x="1635961" y="371421"/>
              <a:ext cx="111103" cy="18173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-36</a:t>
              </a:r>
              <a:endParaRPr lang="en-US" sz="14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3" name="Text Box 225"/>
            <p:cNvSpPr txBox="1"/>
            <p:nvPr/>
          </p:nvSpPr>
          <p:spPr>
            <a:xfrm>
              <a:off x="1401755" y="367613"/>
              <a:ext cx="111103" cy="18173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-40</a:t>
              </a:r>
              <a:endParaRPr lang="en-US" sz="1400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589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2911964" y="2419350"/>
            <a:ext cx="2422036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3352800" y="4503092"/>
            <a:ext cx="128016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MULTI-STEP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4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Write, solve and graph each inequality.</a:t>
            </a: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207895"/>
                  </p:ext>
                </p:extLst>
              </p:nvPr>
            </p:nvGraphicFramePr>
            <p:xfrm>
              <a:off x="228600" y="1200150"/>
              <a:ext cx="8839200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810000"/>
                    <a:gridCol w="274320"/>
                    <a:gridCol w="4754880"/>
                  </a:tblGrid>
                  <a:tr h="457200">
                    <a:tc gridSpan="3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Three times a number minus eighteen is at least five times the number plus twenty.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731520">
                    <a:tc gridSpan="3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𝟏𝟖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𝟏𝟖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−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𝟏𝟖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−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indent="0" algn="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𝟑𝟖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𝟑𝟖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𝟏𝟗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207895"/>
                  </p:ext>
                </p:extLst>
              </p:nvPr>
            </p:nvGraphicFramePr>
            <p:xfrm>
              <a:off x="228600" y="1200150"/>
              <a:ext cx="8839200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810000"/>
                    <a:gridCol w="274320"/>
                    <a:gridCol w="4754880"/>
                  </a:tblGrid>
                  <a:tr h="457200">
                    <a:tc gridSpan="3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Three times a number minus eighteen is at least five times the number plus twenty.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731520">
                    <a:tc gridSpan="3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0" t="-346667" r="-132000" b="-57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91111" t="-346667" r="-1733333" b="-57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6026" t="-346667" b="-576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0" t="-446667" r="-132000" b="-47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91111" t="-446667" r="-1733333" b="-47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6026" t="-446667" b="-476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0" t="-546667" r="-132000" b="-37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91111" t="-546667" r="-1733333" b="-37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6026" t="-546667" b="-376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0" t="-646667" r="-132000" b="-27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91111" t="-646667" r="-1733333" b="-27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6026" t="-646667" b="-276667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0" t="-426667" r="-132000" b="-580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91111" t="-426667" r="-1733333" b="-580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6026" t="-426667" b="-58095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0" t="-921667" r="-132000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91111" t="-921667" r="-1733333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6026" t="-921667" b="-1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371600" y="1686362"/>
            <a:ext cx="6400800" cy="768096"/>
            <a:chOff x="1255414" y="173903"/>
            <a:chExt cx="3199765" cy="381199"/>
          </a:xfrm>
        </p:grpSpPr>
        <p:grpSp>
          <p:nvGrpSpPr>
            <p:cNvPr id="8" name="Group 7"/>
            <p:cNvGrpSpPr/>
            <p:nvPr/>
          </p:nvGrpSpPr>
          <p:grpSpPr>
            <a:xfrm>
              <a:off x="1255414" y="173903"/>
              <a:ext cx="3199765" cy="381199"/>
              <a:chOff x="1255414" y="173903"/>
              <a:chExt cx="3199765" cy="381199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>
                <a:off x="1255414" y="274787"/>
                <a:ext cx="3199765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2854976" y="179618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3083576" y="178983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3315986" y="173903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3540776" y="178983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3771916" y="181523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4002421" y="182793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4226576" y="179618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Text Box 225"/>
              <p:cNvSpPr txBox="1"/>
              <p:nvPr/>
            </p:nvSpPr>
            <p:spPr>
              <a:xfrm>
                <a:off x="3744535" y="365387"/>
                <a:ext cx="44886" cy="182174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4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0</a:t>
                </a:r>
                <a:endParaRPr lang="en-US" sz="14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1" name="Text Box 225"/>
              <p:cNvSpPr txBox="1"/>
              <p:nvPr/>
            </p:nvSpPr>
            <p:spPr>
              <a:xfrm>
                <a:off x="3975029" y="367291"/>
                <a:ext cx="44886" cy="182174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4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4</a:t>
                </a:r>
                <a:endParaRPr lang="en-US" sz="14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2" name="Text Box 225"/>
              <p:cNvSpPr txBox="1"/>
              <p:nvPr/>
            </p:nvSpPr>
            <p:spPr>
              <a:xfrm>
                <a:off x="4199271" y="363724"/>
                <a:ext cx="44886" cy="182174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4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8</a:t>
                </a:r>
                <a:endParaRPr lang="en-US" sz="14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3" name="Text Box 225"/>
              <p:cNvSpPr txBox="1"/>
              <p:nvPr/>
            </p:nvSpPr>
            <p:spPr>
              <a:xfrm>
                <a:off x="3493086" y="364118"/>
                <a:ext cx="71106" cy="182174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4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-4</a:t>
                </a:r>
                <a:endParaRPr lang="en-US" sz="14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4" name="Text Box 225"/>
              <p:cNvSpPr txBox="1"/>
              <p:nvPr/>
            </p:nvSpPr>
            <p:spPr>
              <a:xfrm>
                <a:off x="3268307" y="359675"/>
                <a:ext cx="71106" cy="182174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4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-8</a:t>
                </a:r>
                <a:endParaRPr lang="en-US" sz="14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5" name="Text Box 225"/>
              <p:cNvSpPr txBox="1"/>
              <p:nvPr/>
            </p:nvSpPr>
            <p:spPr>
              <a:xfrm>
                <a:off x="3010905" y="363320"/>
                <a:ext cx="111103" cy="1826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4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-12</a:t>
                </a:r>
                <a:endParaRPr lang="en-US" sz="14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6" name="Text Box 225"/>
              <p:cNvSpPr txBox="1"/>
              <p:nvPr/>
            </p:nvSpPr>
            <p:spPr>
              <a:xfrm>
                <a:off x="2781716" y="363954"/>
                <a:ext cx="111103" cy="182174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400" b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-16</a:t>
                </a:r>
                <a:endParaRPr lang="en-US" sz="1400" dirty="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2397776" y="184698"/>
                <a:ext cx="0" cy="181610"/>
              </a:xfrm>
              <a:prstGeom prst="line">
                <a:avLst/>
              </a:prstGeom>
              <a:ln w="952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2630186" y="179618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 Box 225"/>
              <p:cNvSpPr txBox="1"/>
              <p:nvPr/>
            </p:nvSpPr>
            <p:spPr>
              <a:xfrm>
                <a:off x="2555282" y="369516"/>
                <a:ext cx="111103" cy="18261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4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-20</a:t>
                </a:r>
                <a:endParaRPr lang="en-US" sz="14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0" name="Text Box 225"/>
              <p:cNvSpPr txBox="1"/>
              <p:nvPr/>
            </p:nvSpPr>
            <p:spPr>
              <a:xfrm>
                <a:off x="2324188" y="373369"/>
                <a:ext cx="111103" cy="181733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4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-24</a:t>
                </a:r>
                <a:endParaRPr lang="en-US" sz="140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31" name="Straight Connector 30"/>
              <p:cNvCxnSpPr/>
              <p:nvPr/>
            </p:nvCxnSpPr>
            <p:spPr>
              <a:xfrm>
                <a:off x="1481498" y="183316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710098" y="182681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942508" y="177601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2167298" y="182681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2397803" y="185221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xt Box 225"/>
              <p:cNvSpPr txBox="1"/>
              <p:nvPr/>
            </p:nvSpPr>
            <p:spPr>
              <a:xfrm>
                <a:off x="2091800" y="372055"/>
                <a:ext cx="111103" cy="181733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4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-28</a:t>
                </a:r>
                <a:endParaRPr lang="en-US" sz="14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7" name="Text Box 225"/>
              <p:cNvSpPr txBox="1"/>
              <p:nvPr/>
            </p:nvSpPr>
            <p:spPr>
              <a:xfrm>
                <a:off x="1867055" y="367613"/>
                <a:ext cx="111103" cy="181733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4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-32</a:t>
                </a:r>
                <a:endParaRPr lang="en-US" sz="14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8" name="Text Box 225"/>
              <p:cNvSpPr txBox="1"/>
              <p:nvPr/>
            </p:nvSpPr>
            <p:spPr>
              <a:xfrm>
                <a:off x="1635961" y="371421"/>
                <a:ext cx="111103" cy="181733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4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-36</a:t>
                </a:r>
                <a:endParaRPr lang="en-US" sz="14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9" name="Text Box 225"/>
              <p:cNvSpPr txBox="1"/>
              <p:nvPr/>
            </p:nvSpPr>
            <p:spPr>
              <a:xfrm>
                <a:off x="1401755" y="367613"/>
                <a:ext cx="111103" cy="181733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4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-40</a:t>
                </a:r>
                <a:endParaRPr lang="en-US" sz="140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2630186" y="224228"/>
              <a:ext cx="1253606" cy="91440"/>
              <a:chOff x="2630186" y="224228"/>
              <a:chExt cx="1253606" cy="91440"/>
            </a:xfrm>
          </p:grpSpPr>
          <p:sp>
            <p:nvSpPr>
              <p:cNvPr id="10" name="Oval 9"/>
              <p:cNvSpPr/>
              <p:nvPr/>
            </p:nvSpPr>
            <p:spPr>
              <a:xfrm flipH="1">
                <a:off x="2630186" y="224228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none" lIns="27432" tIns="27432" rIns="27432" bIns="2743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400"/>
              </a:p>
            </p:txBody>
          </p:sp>
          <p:cxnSp>
            <p:nvCxnSpPr>
              <p:cNvPr id="11" name="Straight Arrow Connector 10"/>
              <p:cNvCxnSpPr/>
              <p:nvPr/>
            </p:nvCxnSpPr>
            <p:spPr>
              <a:xfrm flipH="1">
                <a:off x="2721626" y="274795"/>
                <a:ext cx="1162166" cy="0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round/>
                <a:headEnd type="triangle" w="med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29313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MULTI-STEP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Students will be able to:</a:t>
            </a:r>
          </a:p>
          <a:p>
            <a:pPr marL="0" lvl="0" indent="0" algn="ctr">
              <a:buNone/>
            </a:pPr>
            <a:r>
              <a:rPr lang="en-US" sz="2400" dirty="0"/>
              <a:t>solve linear inequalities involving more than one </a:t>
            </a:r>
            <a:r>
              <a:rPr lang="en-US" sz="2400" dirty="0" smtClean="0"/>
              <a:t>operation</a:t>
            </a:r>
            <a:endParaRPr lang="en-US" sz="2400" dirty="0"/>
          </a:p>
          <a:p>
            <a:pPr marL="0" indent="0" algn="ctr">
              <a:buNone/>
            </a:pPr>
            <a:r>
              <a:rPr lang="en-US" sz="2400" dirty="0" smtClean="0"/>
              <a:t>and using the </a:t>
            </a:r>
            <a:r>
              <a:rPr lang="en-US" sz="2400" dirty="0"/>
              <a:t>distributive property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Multi-Step</a:t>
            </a:r>
          </a:p>
          <a:p>
            <a:pPr>
              <a:buFont typeface="Symbol" panose="05050102010706020507" pitchFamily="18" charset="2"/>
              <a:buChar char="·"/>
            </a:pPr>
            <a:endParaRPr lang="en-US" sz="2400" dirty="0" smtClean="0"/>
          </a:p>
          <a:p>
            <a:pPr>
              <a:buFont typeface="Symbol" panose="05050102010706020507" pitchFamily="18" charset="2"/>
              <a:buChar char="·"/>
            </a:pPr>
            <a:endParaRPr lang="en-US" sz="24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MULTI-STEP INEQUALITIES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SOLVING TWO-STEP INEQUALITIES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2400" dirty="0"/>
              <a:t>When solving inequalities that contain more than one operation, follow the order of operation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MULTI-STEP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823242"/>
                  </p:ext>
                </p:extLst>
              </p:nvPr>
            </p:nvGraphicFramePr>
            <p:xfrm>
              <a:off x="304800" y="1200150"/>
              <a:ext cx="2902585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823242"/>
                  </p:ext>
                </p:extLst>
              </p:nvPr>
            </p:nvGraphicFramePr>
            <p:xfrm>
              <a:off x="304800" y="1200150"/>
              <a:ext cx="2902585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0667" r="-267" b="-3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10667" r="-267" b="-2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210667" r="-267" b="-1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310667" r="-2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7952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55475" y="1154430"/>
            <a:ext cx="1371600" cy="8229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MULTI-STEP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6555475" y="2053590"/>
            <a:ext cx="1371600" cy="8229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553200" y="2967990"/>
            <a:ext cx="1463040" cy="8229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553200" y="3882390"/>
            <a:ext cx="1645920" cy="8229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5416219"/>
                  </p:ext>
                </p:extLst>
              </p:nvPr>
            </p:nvGraphicFramePr>
            <p:xfrm>
              <a:off x="304800" y="1200150"/>
              <a:ext cx="7884541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  <a:gridCol w="3383280"/>
                    <a:gridCol w="1598676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solidFill>
                                          <a:srgbClr val="FF33CC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solidFill>
                                          <a:srgbClr val="FF33CC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solidFill>
                                          <a:srgbClr val="FF33CC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𝟏𝟓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solidFill>
                                          <a:srgbClr val="FF33CC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solidFill>
                                          <a:srgbClr val="FF33CC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solidFill>
                                          <a:srgbClr val="FF33CC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solidFill>
                                          <a:srgbClr val="FF33CC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𝟏𝟖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solidFill>
                                          <a:srgbClr val="FF33CC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solidFill>
                                          <a:srgbClr val="FF33CC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solidFill>
                                          <a:srgbClr val="FF33CC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FF33CC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solidFill>
                                          <a:srgbClr val="FF33CC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solidFill>
                                          <a:srgbClr val="FF33CC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FF33CC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solidFill>
                                          <a:srgbClr val="FF33CC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solidFill>
                                          <a:srgbClr val="FF33CC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FF33CC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solidFill>
                                          <a:srgbClr val="FF33CC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solidFill>
                                          <a:srgbClr val="FF33CC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FF33CC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5416219"/>
                  </p:ext>
                </p:extLst>
              </p:nvPr>
            </p:nvGraphicFramePr>
            <p:xfrm>
              <a:off x="304800" y="1200150"/>
              <a:ext cx="7884541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  <a:gridCol w="3383280"/>
                    <a:gridCol w="1598676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0667" r="-218133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5766" t="-10667" r="-47387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93511" t="-10667" r="-382" b="-3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10667" r="-218133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5766" t="-110667" r="-4738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93511" t="-110667" r="-382" b="-2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210667" r="-218133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5766" t="-210667" r="-4738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93511" t="-210667" r="-382" b="-1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310667" r="-2181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5766" t="-310667" r="-473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93511" t="-310667" r="-38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7293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MULTI-STEP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SOLVING MULTI-STEP INEQUALITIES</a:t>
            </a:r>
            <a:endParaRPr lang="en-US" sz="2400" dirty="0">
              <a:solidFill>
                <a:srgbClr val="0070C0"/>
              </a:solidFill>
            </a:endParaRPr>
          </a:p>
          <a:p>
            <a:pPr marL="0" lvl="0" indent="0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A. Use </a:t>
            </a:r>
            <a:r>
              <a:rPr lang="en-US" sz="2400" b="1" dirty="0">
                <a:solidFill>
                  <a:srgbClr val="0070C0"/>
                </a:solidFill>
              </a:rPr>
              <a:t>the Distributive property</a:t>
            </a:r>
            <a:r>
              <a:rPr lang="en-US" sz="2400" dirty="0"/>
              <a:t>: distribute then combine like terms then </a:t>
            </a:r>
            <a:r>
              <a:rPr lang="en-US" sz="2400" dirty="0" smtClean="0"/>
              <a:t>simplify.</a:t>
            </a: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682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MULTI-STEP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3478661"/>
                  </p:ext>
                </p:extLst>
              </p:nvPr>
            </p:nvGraphicFramePr>
            <p:xfrm>
              <a:off x="304800" y="1200150"/>
              <a:ext cx="8686800" cy="914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474720"/>
                    <a:gridCol w="548640"/>
                    <a:gridCol w="4114800"/>
                  </a:tblGrid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𝟕</m:t>
                                </m:r>
                                <m:d>
                                  <m:dPr>
                                    <m:ctrlP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𝒙</m:t>
                                    </m:r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e>
                                </m:d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−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𝒙</m:t>
                                    </m:r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&gt;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𝟏𝟐𝟒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𝟏𝟒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𝒙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−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𝟗</m:t>
                                    </m:r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𝒙</m:t>
                                    </m:r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𝟏𝟎</m:t>
                                    </m:r>
                                  </m:e>
                                </m:d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≤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3478661"/>
                  </p:ext>
                </p:extLst>
              </p:nvPr>
            </p:nvGraphicFramePr>
            <p:xfrm>
              <a:off x="304800" y="1200150"/>
              <a:ext cx="8686800" cy="914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474720"/>
                    <a:gridCol w="548640"/>
                    <a:gridCol w="4114800"/>
                  </a:tblGrid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789" t="-1333" r="-134211" b="-11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11111" t="-1333" b="-117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789" t="-101333" r="-134211" b="-1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11111" t="-101333" b="-17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20906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MULTI-STEP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2514600" y="426339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010400" y="4263390"/>
            <a:ext cx="11430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5747503"/>
                  </p:ext>
                </p:extLst>
              </p:nvPr>
            </p:nvGraphicFramePr>
            <p:xfrm>
              <a:off x="304800" y="1200150"/>
              <a:ext cx="8686800" cy="34747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011680"/>
                    <a:gridCol w="274320"/>
                    <a:gridCol w="1188720"/>
                    <a:gridCol w="548640"/>
                    <a:gridCol w="2468880"/>
                    <a:gridCol w="365760"/>
                    <a:gridCol w="1280160"/>
                  </a:tblGrid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𝟏𝟎𝟎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𝟐𝟒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𝟏𝟐𝟎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5747503"/>
                  </p:ext>
                </p:extLst>
              </p:nvPr>
            </p:nvGraphicFramePr>
            <p:xfrm>
              <a:off x="304800" y="1200150"/>
              <a:ext cx="8686800" cy="34747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011680"/>
                    <a:gridCol w="274320"/>
                    <a:gridCol w="1188720"/>
                    <a:gridCol w="548640"/>
                    <a:gridCol w="2468880"/>
                    <a:gridCol w="365760"/>
                    <a:gridCol w="1280160"/>
                  </a:tblGrid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73" t="-1333" r="-304545" b="-6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33333" t="-1333" r="-2133333" b="-6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8462" t="-1333" r="-392308" b="-6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5185" t="-1333" r="-66667" b="-6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925000" t="-1333" r="-350000" b="-6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78571" t="-1333" b="-66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73" t="-101333" r="-304545" b="-5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33333" t="-101333" r="-2133333" b="-5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8462" t="-101333" r="-392308" b="-5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5185" t="-101333" r="-66667" b="-5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925000" t="-101333" r="-350000" b="-5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78571" t="-101333" b="-56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73" t="-201333" r="-304545" b="-4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33333" t="-201333" r="-2133333" b="-4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8462" t="-201333" r="-392308" b="-4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5185" t="-201333" r="-66667" b="-4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925000" t="-201333" r="-350000" b="-4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78571" t="-201333" b="-46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73" t="-301333" r="-304545" b="-3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33333" t="-301333" r="-2133333" b="-3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8462" t="-301333" r="-392308" b="-3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5185" t="-301333" r="-66667" b="-3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925000" t="-301333" r="-350000" b="-3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78571" t="-301333" b="-36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73" t="-401333" r="-304545" b="-2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33333" t="-401333" r="-2133333" b="-2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8462" t="-401333" r="-392308" b="-2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5185" t="-401333" r="-66667" b="-2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925000" t="-401333" r="-350000" b="-2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78571" t="-401333" b="-260000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73" t="-313333" r="-304545" b="-6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33333" t="-313333" r="-2133333" b="-6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8462" t="-313333" r="-392308" b="-6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5185" t="-313333" r="-66667" b="-6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925000" t="-313333" r="-350000" b="-6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78571" t="-313333" b="-625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73" t="-661333" r="-30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33333" t="-661333" r="-213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8462" t="-661333" r="-392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5185" t="-661333" r="-6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925000" t="-661333" r="-3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78571" t="-66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91556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MULTI-STEP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2819400" y="426339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81800" y="4263390"/>
            <a:ext cx="82296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2721396"/>
                  </p:ext>
                </p:extLst>
              </p:nvPr>
            </p:nvGraphicFramePr>
            <p:xfrm>
              <a:off x="304800" y="1200150"/>
              <a:ext cx="8126348" cy="34747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197798"/>
                    <a:gridCol w="274320"/>
                    <a:gridCol w="1005840"/>
                    <a:gridCol w="548640"/>
                    <a:gridCol w="2179510"/>
                    <a:gridCol w="274320"/>
                    <a:gridCol w="1097280"/>
                  </a:tblGrid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𝟐𝟕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𝟑𝟎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𝟑𝟎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𝟐𝟔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𝟏𝟐𝟓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𝟐𝟔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𝟏𝟐𝟓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𝟐𝟔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𝟏𝟑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2721396"/>
                  </p:ext>
                </p:extLst>
              </p:nvPr>
            </p:nvGraphicFramePr>
            <p:xfrm>
              <a:off x="304800" y="1200150"/>
              <a:ext cx="8126348" cy="34747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197798"/>
                    <a:gridCol w="274320"/>
                    <a:gridCol w="1005840"/>
                    <a:gridCol w="548640"/>
                    <a:gridCol w="2179510"/>
                    <a:gridCol w="274320"/>
                    <a:gridCol w="1097280"/>
                  </a:tblGrid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931" t="-1333" r="-244598" b="-6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002222" t="-1333" r="-1862222" b="-6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00606" t="-1333" r="-407879" b="-6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09497" t="-1333" r="-63128" b="-6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62222" t="-1333" r="-402222" b="-6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640556" t="-1333" r="-556" b="-66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931" t="-101333" r="-244598" b="-5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002222" t="-101333" r="-1862222" b="-5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00606" t="-101333" r="-407879" b="-5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09497" t="-101333" r="-63128" b="-5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62222" t="-101333" r="-402222" b="-5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640556" t="-101333" r="-556" b="-56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931" t="-201333" r="-244598" b="-4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002222" t="-201333" r="-1862222" b="-4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00606" t="-201333" r="-407879" b="-4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09497" t="-201333" r="-63128" b="-4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62222" t="-201333" r="-402222" b="-4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640556" t="-201333" r="-556" b="-46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931" t="-301333" r="-244598" b="-3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002222" t="-301333" r="-1862222" b="-3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00606" t="-301333" r="-407879" b="-3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09497" t="-301333" r="-63128" b="-3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62222" t="-301333" r="-402222" b="-3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640556" t="-301333" r="-556" b="-36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931" t="-401333" r="-244598" b="-2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002222" t="-401333" r="-1862222" b="-2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00606" t="-401333" r="-407879" b="-2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09497" t="-401333" r="-63128" b="-2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62222" t="-401333" r="-402222" b="-2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640556" t="-401333" r="-556" b="-260000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931" t="-313333" r="-244598" b="-6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002222" t="-313333" r="-1862222" b="-6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00606" t="-313333" r="-407879" b="-6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09497" t="-313333" r="-63128" b="-6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62222" t="-313333" r="-402222" b="-6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640556" t="-313333" r="-556" b="-625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931" t="-661333" r="-2445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002222" t="-661333" r="-1862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00606" t="-661333" r="-4078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09497" t="-661333" r="-631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62222" t="-661333" r="-402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640556" t="-661333" r="-55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420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1062</Words>
  <Application>Microsoft Office PowerPoint</Application>
  <PresentationFormat>On-screen Show (16:9)</PresentationFormat>
  <Paragraphs>300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Solving Multi-Step Inequalities</vt:lpstr>
      <vt:lpstr>SOLVING MULTI-STEP INEQUALITIES</vt:lpstr>
      <vt:lpstr>SOLVING MULTI-STEP INEQUALITIES</vt:lpstr>
      <vt:lpstr>SOLVING MULTI-STEP INEQUALITIES</vt:lpstr>
      <vt:lpstr>SOLVING MULTI-STEP INEQUALITIES</vt:lpstr>
      <vt:lpstr>SOLVING MULTI-STEP INEQUALITIES</vt:lpstr>
      <vt:lpstr>SOLVING MULTI-STEP INEQUALITIES</vt:lpstr>
      <vt:lpstr>SOLVING MULTI-STEP INEQUALITIES</vt:lpstr>
      <vt:lpstr>SOLVING MULTI-STEP INEQUALITIES</vt:lpstr>
      <vt:lpstr>SOLVING MULTI-STEP INEQUALITIES</vt:lpstr>
      <vt:lpstr>SOLVING MULTI-STEP INEQUALITIES</vt:lpstr>
      <vt:lpstr>SOLVING MULTI-STEP INEQUALITIES</vt:lpstr>
      <vt:lpstr>SOLVING MULTI-STEP INEQUALITIES</vt:lpstr>
      <vt:lpstr>SOLVING MULTI-STEP INEQUALITIES</vt:lpstr>
      <vt:lpstr>SOLVING MULTI-STEP INEQUALITIES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NYL NICART</cp:lastModifiedBy>
  <cp:revision>51</cp:revision>
  <dcterms:created xsi:type="dcterms:W3CDTF">2016-12-20T05:05:08Z</dcterms:created>
  <dcterms:modified xsi:type="dcterms:W3CDTF">2017-01-10T10:14:21Z</dcterms:modified>
</cp:coreProperties>
</file>